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1" r:id="rId3"/>
    <p:sldId id="257" r:id="rId4"/>
    <p:sldId id="258" r:id="rId5"/>
    <p:sldId id="262" r:id="rId6"/>
    <p:sldId id="259" r:id="rId7"/>
    <p:sldId id="260" r:id="rId8"/>
    <p:sldId id="294" r:id="rId9"/>
    <p:sldId id="266" r:id="rId10"/>
    <p:sldId id="268" r:id="rId11"/>
    <p:sldId id="269" r:id="rId12"/>
    <p:sldId id="283" r:id="rId13"/>
    <p:sldId id="293" r:id="rId14"/>
    <p:sldId id="292" r:id="rId15"/>
    <p:sldId id="270" r:id="rId16"/>
    <p:sldId id="289" r:id="rId17"/>
    <p:sldId id="290" r:id="rId18"/>
    <p:sldId id="272" r:id="rId19"/>
    <p:sldId id="276" r:id="rId20"/>
    <p:sldId id="273" r:id="rId21"/>
    <p:sldId id="274" r:id="rId22"/>
    <p:sldId id="277" r:id="rId23"/>
    <p:sldId id="278" r:id="rId24"/>
    <p:sldId id="279" r:id="rId25"/>
    <p:sldId id="282" r:id="rId26"/>
    <p:sldId id="280" r:id="rId27"/>
    <p:sldId id="281" r:id="rId28"/>
    <p:sldId id="284" r:id="rId29"/>
    <p:sldId id="291" r:id="rId30"/>
    <p:sldId id="285" r:id="rId31"/>
    <p:sldId id="286" r:id="rId32"/>
    <p:sldId id="287" r:id="rId33"/>
    <p:sldId id="288" r:id="rId34"/>
  </p:sldIdLst>
  <p:sldSz cx="12192000" cy="6858000"/>
  <p:notesSz cx="6797675" cy="992822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380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6161D17-4EC3-4C1A-9D37-3B764C51B251}" type="datetimeFigureOut">
              <a:rPr lang="sk-SK" smtClean="0"/>
              <a:pPr/>
              <a:t>4. 4. 2024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77CD74-908D-4987-BABD-2A54F7D5D34D}" type="slidenum">
              <a:rPr lang="sk-SK" smtClean="0"/>
              <a:pPr/>
              <a:t>‹#›</a:t>
            </a:fld>
            <a:endParaRPr lang="sk-SK"/>
          </a:p>
        </p:txBody>
      </p:sp>
      <p:grpSp>
        <p:nvGrpSpPr>
          <p:cNvPr id="2" name="Skupina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Požiar lesa v </a:t>
            </a:r>
            <a:r>
              <a:rPr lang="sk-SK" b="1" dirty="0" err="1" smtClean="0"/>
              <a:t>k.ú</a:t>
            </a:r>
            <a:r>
              <a:rPr lang="sk-SK" b="1" dirty="0" smtClean="0"/>
              <a:t>. obce Malá Lodina</a:t>
            </a:r>
            <a:endParaRPr lang="sk-SK" b="1" dirty="0"/>
          </a:p>
        </p:txBody>
      </p:sp>
      <p:sp>
        <p:nvSpPr>
          <p:cNvPr id="6" name="Nadpis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r"/>
            <a:r>
              <a:rPr lang="sk-SK" dirty="0" smtClean="0"/>
              <a:t>pplk. Ing. Bc. Marek Plavčko</a:t>
            </a:r>
          </a:p>
          <a:p>
            <a:pPr algn="ctr"/>
            <a:r>
              <a:rPr lang="sk-SK" sz="1400" dirty="0" smtClean="0"/>
              <a:t>                                                                                                                                                                                                                      riaditeľ</a:t>
            </a:r>
            <a:endParaRPr lang="sk-SK" sz="1500" dirty="0" smtClean="0"/>
          </a:p>
          <a:p>
            <a:r>
              <a:rPr lang="sk-SK" sz="1600" dirty="0" smtClean="0"/>
              <a:t>Okresné </a:t>
            </a:r>
            <a:r>
              <a:rPr lang="sk-SK" sz="1600" dirty="0"/>
              <a:t>riaditeľstvo HaZZ v </a:t>
            </a:r>
            <a:r>
              <a:rPr lang="sk-SK" sz="1600" dirty="0" smtClean="0"/>
              <a:t>Košiciach</a:t>
            </a:r>
          </a:p>
          <a:p>
            <a:r>
              <a:rPr lang="sk-SK" dirty="0"/>
              <a:t>p</a:t>
            </a:r>
            <a:r>
              <a:rPr lang="sk-SK" dirty="0" smtClean="0"/>
              <a:t>lk. Ing. Janka Nemcová</a:t>
            </a:r>
          </a:p>
          <a:p>
            <a:pPr algn="ctr"/>
            <a:r>
              <a:rPr lang="sk-SK" sz="1400" dirty="0" smtClean="0"/>
              <a:t>                                                                                                                                                                                                                            Vedúca oddelenia </a:t>
            </a:r>
            <a:endParaRPr lang="sk-SK" sz="1500" dirty="0" smtClean="0"/>
          </a:p>
          <a:p>
            <a:r>
              <a:rPr lang="sk-SK" sz="1400" dirty="0" smtClean="0"/>
              <a:t>Krajské riaditeľstvo HaZZ v Košiciach</a:t>
            </a:r>
          </a:p>
          <a:p>
            <a:pPr algn="l"/>
            <a:r>
              <a:rPr lang="sk-SK" dirty="0" smtClean="0"/>
              <a:t>                                  Červený </a:t>
            </a:r>
            <a:r>
              <a:rPr lang="sk-SK" dirty="0" err="1"/>
              <a:t>kohout</a:t>
            </a:r>
            <a:r>
              <a:rPr lang="sk-SK" dirty="0"/>
              <a:t> 2024 </a:t>
            </a:r>
            <a:endParaRPr lang="sk-SK" b="1" dirty="0"/>
          </a:p>
        </p:txBody>
      </p:sp>
      <p:pic>
        <p:nvPicPr>
          <p:cNvPr id="1026" name="Picture 2" descr="G:\Fireco\Malá Lodina\Bez názv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55" y="3661628"/>
            <a:ext cx="2133600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3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PRIEBEH HASEBNÝCH PRÁC</a:t>
            </a:r>
            <a:endParaRPr lang="sk-SK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3. </a:t>
            </a:r>
            <a:r>
              <a:rPr lang="sk-SK" dirty="0"/>
              <a:t>Vytváranie priesekov v poraste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k-SK" dirty="0" smtClean="0"/>
              <a:t>4. Budovanie </a:t>
            </a:r>
            <a:r>
              <a:rPr lang="sk-SK" dirty="0" err="1" smtClean="0"/>
              <a:t>jezierkového</a:t>
            </a:r>
            <a:r>
              <a:rPr lang="sk-SK" dirty="0" smtClean="0"/>
              <a:t> systému</a:t>
            </a:r>
            <a:endParaRPr lang="sk-SK" dirty="0"/>
          </a:p>
        </p:txBody>
      </p:sp>
      <p:pic>
        <p:nvPicPr>
          <p:cNvPr id="13" name="Zástupný symbol obsahu 1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52" y="2477642"/>
            <a:ext cx="4837175" cy="3731134"/>
          </a:xfrm>
          <a:prstGeom prst="rect">
            <a:avLst/>
          </a:prstGeom>
        </p:spPr>
      </p:pic>
      <p:pic>
        <p:nvPicPr>
          <p:cNvPr id="6" name="Zástupný objekt pre obsah 5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2" y="2477642"/>
            <a:ext cx="5071505" cy="3801483"/>
          </a:xfrm>
        </p:spPr>
      </p:pic>
    </p:spTree>
    <p:extLst>
      <p:ext uri="{BB962C8B-B14F-4D97-AF65-F5344CB8AC3E}">
        <p14:creationId xmlns:p14="http://schemas.microsoft.com/office/powerpoint/2010/main" val="20558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5. Budovanie nových lesných komunikácii</a:t>
            </a:r>
            <a:endParaRPr lang="sk-SK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6. Improvizovaný </a:t>
            </a:r>
            <a:r>
              <a:rPr lang="sk-SK" dirty="0" err="1" smtClean="0"/>
              <a:t>jazierkový</a:t>
            </a:r>
            <a:r>
              <a:rPr lang="sk-SK" dirty="0" smtClean="0"/>
              <a:t> systém vytvorený pomocou 1000l IBC nádrží</a:t>
            </a:r>
            <a:endParaRPr lang="sk-SK" dirty="0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2596587"/>
            <a:ext cx="5389562" cy="3682537"/>
          </a:xfrm>
        </p:spPr>
      </p:pic>
      <p:pic>
        <p:nvPicPr>
          <p:cNvPr id="8" name="Zástupný objekt pre obsah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9" y="2596587"/>
            <a:ext cx="5024919" cy="3764208"/>
          </a:xfrm>
        </p:spPr>
      </p:pic>
    </p:spTree>
    <p:extLst>
      <p:ext uri="{BB962C8B-B14F-4D97-AF65-F5344CB8AC3E}">
        <p14:creationId xmlns:p14="http://schemas.microsoft.com/office/powerpoint/2010/main" val="38953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7. Čerpacie stanovisko</a:t>
            </a:r>
            <a:endParaRPr lang="sk-SK" dirty="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k-SK" dirty="0" smtClean="0"/>
              <a:t>8. Cisterna PHM</a:t>
            </a:r>
            <a:endParaRPr lang="sk-SK" dirty="0"/>
          </a:p>
        </p:txBody>
      </p:sp>
      <p:sp>
        <p:nvSpPr>
          <p:cNvPr id="5" name="Zástupný objekt pre obsah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sk-SK" dirty="0" smtClean="0"/>
              <a:t>Hasiaca látka čerpaná z rieky Hornád na troch čerpacích úsekoch.</a:t>
            </a:r>
          </a:p>
          <a:p>
            <a:r>
              <a:rPr lang="sk-SK" dirty="0" smtClean="0"/>
              <a:t>„</a:t>
            </a:r>
            <a:r>
              <a:rPr lang="sk-SK" dirty="0" err="1" smtClean="0"/>
              <a:t>Bambi</a:t>
            </a:r>
            <a:r>
              <a:rPr lang="sk-SK" dirty="0" smtClean="0"/>
              <a:t>“ vaky plnené na VN </a:t>
            </a:r>
            <a:r>
              <a:rPr lang="sk-SK" dirty="0" err="1" smtClean="0"/>
              <a:t>Ružín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k-SK" dirty="0" smtClean="0"/>
              <a:t>Pre zefektívnenie prác vyžiadaná cisterna PHM zo ZB HaZZ v Humennom.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3" y="3657600"/>
            <a:ext cx="480177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083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Zriadenie riadiaceho štábu</a:t>
            </a:r>
          </a:p>
        </p:txBody>
      </p:sp>
      <p:sp>
        <p:nvSpPr>
          <p:cNvPr id="10" name="Zástupný objekt pre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Z úrovne Krajského riaditeľstva HaZZ v Košiciach zriadený riadiaci štáb</a:t>
            </a:r>
          </a:p>
          <a:p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k-SK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0"/>
            <a:ext cx="121920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80" y="0"/>
            <a:ext cx="3508500" cy="6858000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9"/>
          <a:stretch/>
        </p:blipFill>
        <p:spPr>
          <a:xfrm>
            <a:off x="0" y="0"/>
            <a:ext cx="4446780" cy="68580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236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71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0538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Doprava požiarnej vody – ZÚ Veľká Lodina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Čerpacie stanovisko zriadené na rieke Hornád.</a:t>
            </a:r>
          </a:p>
          <a:p>
            <a:r>
              <a:rPr lang="sk-SK" dirty="0" smtClean="0"/>
              <a:t> Spočiatku kyvadlová doprava hasiacej látky z čerpacieho stanoviska až na hrebeň (možné jedine Tatra 148 resp. Tatra 138).</a:t>
            </a:r>
          </a:p>
          <a:p>
            <a:r>
              <a:rPr lang="sk-SK" dirty="0" smtClean="0"/>
              <a:t>Neskôr CAS z čerpacieho stanoviska kyvadlovo vozili hasiacu látku 4,2 km na zhromaždisko cisterien, kde sa hasiaca látka prečerpávala do Tatry 148, ktorá ďalej vodu transportovala 800 metrov k ďalším CAS, ktoré boli staticky rozmiestnené po 400 metrov až na hrebeň a hadicovým vedením tlačili vodu do CAS 30 Tatra 815/7, ktorá bola umiestnená tesne pod hrebeňom. </a:t>
            </a:r>
          </a:p>
          <a:p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5" y="1847669"/>
            <a:ext cx="4557713" cy="4546600"/>
          </a:xfrm>
        </p:spPr>
      </p:pic>
      <p:pic>
        <p:nvPicPr>
          <p:cNvPr id="2051" name="Picture 3" descr="G:\Fireco\Malá Lodina\Fotodokumentácia 21.8.22 ML\10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8078" y="1847088"/>
            <a:ext cx="3465576" cy="2203704"/>
          </a:xfrm>
          <a:prstGeom prst="rect">
            <a:avLst/>
          </a:prstGeom>
          <a:noFill/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78" y="4050792"/>
            <a:ext cx="6414322" cy="234347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54" y="1847088"/>
            <a:ext cx="2948746" cy="2203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Štatistika požiarov lesa v SR</a:t>
            </a:r>
            <a:endParaRPr lang="sk-SK" dirty="0"/>
          </a:p>
        </p:txBody>
      </p:sp>
      <p:graphicFrame>
        <p:nvGraphicFramePr>
          <p:cNvPr id="5" name="Zástupný symbol obsah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522071"/>
              </p:ext>
            </p:extLst>
          </p:nvPr>
        </p:nvGraphicFramePr>
        <p:xfrm>
          <a:off x="609600" y="1935163"/>
          <a:ext cx="109728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ROK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POČET</a:t>
                      </a:r>
                      <a:r>
                        <a:rPr lang="sk-SK" baseline="0" dirty="0" smtClean="0"/>
                        <a:t> POŽIAROV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PRIAMA ŠKODA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2023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55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89 035 €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426098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2022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297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1 196 510 €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2021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101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205 940 €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2020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221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574 550 €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2019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210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1 123 055 €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2018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262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436 140 €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2017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162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410 330 €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2016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136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  96 665 €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2015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242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367 370 €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2014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153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142 445 €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2013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233</a:t>
                      </a:r>
                      <a:endParaRPr lang="sk-SK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   270 230 €</a:t>
                      </a:r>
                      <a:endParaRPr lang="sk-SK" dirty="0"/>
                    </a:p>
                  </a:txBody>
                  <a:tcPr marL="95416" marR="954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Doprava požiarnej vody – ZÚ Veľká Lodina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6" b="-480"/>
          <a:stretch/>
        </p:blipFill>
        <p:spPr>
          <a:xfrm>
            <a:off x="0" y="1828801"/>
            <a:ext cx="4278571" cy="5029200"/>
          </a:xfrm>
          <a:prstGeom prst="rect">
            <a:avLst/>
          </a:prstGeom>
        </p:spPr>
      </p:pic>
      <p:pic>
        <p:nvPicPr>
          <p:cNvPr id="8" name="Zástupný objekt pre obsah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480" r="49040" b="8923"/>
          <a:stretch/>
        </p:blipFill>
        <p:spPr>
          <a:xfrm>
            <a:off x="4279770" y="1819657"/>
            <a:ext cx="3761294" cy="5038344"/>
          </a:xfrm>
          <a:prstGeom prst="rect">
            <a:avLst/>
          </a:prstGeom>
        </p:spPr>
      </p:pic>
      <p:pic>
        <p:nvPicPr>
          <p:cNvPr id="9" name="Zástupný objekt pre obsah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r="60192" b="3294"/>
          <a:stretch/>
        </p:blipFill>
        <p:spPr>
          <a:xfrm>
            <a:off x="8012784" y="1819657"/>
            <a:ext cx="4179216" cy="5038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Doprava požiarnej vody – ZÚ Veľká Lodina</a:t>
            </a:r>
            <a:endParaRPr lang="sk-SK" dirty="0"/>
          </a:p>
        </p:txBody>
      </p:sp>
      <p:pic>
        <p:nvPicPr>
          <p:cNvPr id="4" name="Zástupný symbol obsahu 3" descr="Snímka1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5163"/>
            <a:ext cx="12192000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0" y="514350"/>
            <a:ext cx="3657600" cy="1162050"/>
          </a:xfrm>
        </p:spPr>
        <p:txBody>
          <a:bodyPr>
            <a:normAutofit/>
          </a:bodyPr>
          <a:lstStyle/>
          <a:p>
            <a:r>
              <a:rPr lang="sk-SK" sz="3600" dirty="0" smtClean="0"/>
              <a:t>Doprava požiarnej vody – ZÚ </a:t>
            </a:r>
            <a:r>
              <a:rPr lang="sk-SK" sz="3600" dirty="0" err="1" smtClean="0"/>
              <a:t>Ružín</a:t>
            </a:r>
            <a:endParaRPr lang="sk-SK" sz="3600" dirty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4294967295"/>
          </p:nvPr>
        </p:nvSpPr>
        <p:spPr>
          <a:xfrm>
            <a:off x="0" y="1676400"/>
            <a:ext cx="3657600" cy="4572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sk-SK" sz="2400" dirty="0" smtClean="0"/>
              <a:t> Čerpacie stanovisko zriadené na rieke Hornád.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Dopravu hasiacej látky k jazierkam v tomto zásahovom úseku zabezpečovali kyvadlovo tri CAS z čerpacieho stanoviska zriadenom na rieke Hornád. </a:t>
            </a:r>
          </a:p>
          <a:p>
            <a:endParaRPr lang="sk-SK" dirty="0"/>
          </a:p>
        </p:txBody>
      </p:sp>
      <p:pic>
        <p:nvPicPr>
          <p:cNvPr id="7" name="Zástupný objekt pre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1095375"/>
            <a:ext cx="6208775" cy="4901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Lokalizácia a likvidácia</a:t>
            </a:r>
            <a:endParaRPr lang="sk-SK" dirty="0"/>
          </a:p>
        </p:txBody>
      </p:sp>
      <p:sp>
        <p:nvSpPr>
          <p:cNvPr id="11" name="Zástupný symbol obsahu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26.7.2022 odvolaný MPH západ a následne 27.7.2022 aj MPH východ a stred.</a:t>
            </a:r>
          </a:p>
          <a:p>
            <a:r>
              <a:rPr lang="sk-SK" dirty="0" smtClean="0"/>
              <a:t>29.7.2022 lokalizácia požiaru.</a:t>
            </a:r>
          </a:p>
          <a:p>
            <a:r>
              <a:rPr lang="sk-SK" dirty="0" smtClean="0"/>
              <a:t>31.7.2022 likvidácia požiaru.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Faktory ovplyvňujúce rozšírenie požiaru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sk-SK" dirty="0" smtClean="0"/>
              <a:t>BEZZÁSAHOVÉ PÁSMO ! ! !</a:t>
            </a:r>
          </a:p>
          <a:p>
            <a:pPr algn="just"/>
            <a:r>
              <a:rPr lang="sk-SK" dirty="0" smtClean="0"/>
              <a:t>Zložitý, veľmi ťažko priechodný terén.</a:t>
            </a:r>
          </a:p>
          <a:p>
            <a:pPr algn="just"/>
            <a:r>
              <a:rPr lang="sk-SK" dirty="0" smtClean="0"/>
              <a:t>Intenzívny vietor, ktorý neustále menil smer prúdenia.</a:t>
            </a:r>
          </a:p>
          <a:p>
            <a:pPr algn="just"/>
            <a:r>
              <a:rPr lang="sk-SK" dirty="0" smtClean="0"/>
              <a:t>Nánosy lístia miestami vyššie ako jeden meter.</a:t>
            </a:r>
          </a:p>
          <a:p>
            <a:pPr algn="just"/>
            <a:r>
              <a:rPr lang="sk-SK" dirty="0" smtClean="0"/>
              <a:t>Vápencové podložie, ktoré vplyvom tepla praskalo a jeho úlomky sa valili do doliny.</a:t>
            </a:r>
          </a:p>
          <a:p>
            <a:pPr algn="just"/>
            <a:r>
              <a:rPr lang="sk-SK" dirty="0" smtClean="0"/>
              <a:t>Prehorené kmene padajúce dole svahom, ktoré požiar rozširovali do ďalších častí.</a:t>
            </a:r>
          </a:p>
          <a:p>
            <a:pPr algn="just"/>
            <a:r>
              <a:rPr lang="sk-SK" dirty="0" smtClean="0"/>
              <a:t>Veľké množstvo nespracovanej drevnej hmoty po kalamitách.</a:t>
            </a:r>
          </a:p>
          <a:p>
            <a:pPr algn="just"/>
            <a:r>
              <a:rPr lang="sk-SK" dirty="0" smtClean="0"/>
              <a:t>Strmý svah so sklonom miestami viac ako 80%.</a:t>
            </a:r>
          </a:p>
          <a:p>
            <a:pPr algn="just"/>
            <a:r>
              <a:rPr lang="sk-SK" dirty="0" smtClean="0"/>
              <a:t>Úhrn zrážok v danej lokalite od 1.6.2022 do 20.7.2022 = 24mm</a:t>
            </a:r>
            <a:r>
              <a:rPr lang="sk-SK" dirty="0"/>
              <a:t>.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324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Ochrana pred požiarmi </a:t>
            </a:r>
            <a:r>
              <a:rPr lang="sk-SK" dirty="0" err="1" smtClean="0"/>
              <a:t>vs</a:t>
            </a:r>
            <a:r>
              <a:rPr lang="sk-SK" dirty="0" smtClean="0"/>
              <a:t>. </a:t>
            </a:r>
            <a:r>
              <a:rPr lang="sk-SK" dirty="0"/>
              <a:t>o</a:t>
            </a:r>
            <a:r>
              <a:rPr lang="sk-SK" dirty="0" smtClean="0"/>
              <a:t>chrana prírody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3600" b="1" dirty="0" smtClean="0"/>
              <a:t>Prevencia vzniku požiarov v lesných porastoch.</a:t>
            </a:r>
          </a:p>
          <a:p>
            <a:pPr marL="0" indent="0">
              <a:buNone/>
            </a:pPr>
            <a:r>
              <a:rPr lang="sk-SK" sz="3600" b="1" dirty="0" smtClean="0"/>
              <a:t>§ 6b zákona č. 314/2001 o ochrane pred požiarmi</a:t>
            </a:r>
          </a:p>
          <a:p>
            <a:r>
              <a:rPr lang="sk-SK" b="1" dirty="0" smtClean="0"/>
              <a:t>Príjazdové komunikácie </a:t>
            </a:r>
            <a:r>
              <a:rPr lang="sk-SK" dirty="0" smtClean="0"/>
              <a:t>(lesné cesty).</a:t>
            </a:r>
          </a:p>
          <a:p>
            <a:r>
              <a:rPr lang="sk-SK" b="1" dirty="0" smtClean="0"/>
              <a:t>Protipožiarne rozčleňovacie pásy </a:t>
            </a:r>
            <a:r>
              <a:rPr lang="sk-SK" dirty="0" smtClean="0"/>
              <a:t>(</a:t>
            </a:r>
            <a:r>
              <a:rPr lang="sk-SK" dirty="0"/>
              <a:t>§ 46 vyhlášky MP SR  č. 453/2006 Z. z. o hospodárskej úprave lesov a o ochrane </a:t>
            </a:r>
            <a:r>
              <a:rPr lang="sk-SK" dirty="0" smtClean="0"/>
              <a:t>lesa).</a:t>
            </a:r>
          </a:p>
          <a:p>
            <a:r>
              <a:rPr lang="sk-SK" b="1" dirty="0" smtClean="0"/>
              <a:t>Protipožiarne rozčleňovacie prieseky </a:t>
            </a:r>
            <a:r>
              <a:rPr lang="sk-SK" sz="2800" dirty="0" smtClean="0"/>
              <a:t>( </a:t>
            </a:r>
            <a:r>
              <a:rPr lang="sk-SK" dirty="0" smtClean="0"/>
              <a:t>§</a:t>
            </a:r>
            <a:r>
              <a:rPr lang="sk-SK" dirty="0"/>
              <a:t> 46 vyhlášky MP SR  č. 453/2006 Z. z. o hospodárskej úprave lesov a o ochrane </a:t>
            </a:r>
            <a:r>
              <a:rPr lang="sk-SK" dirty="0" smtClean="0"/>
              <a:t>lesa).</a:t>
            </a:r>
          </a:p>
          <a:p>
            <a:r>
              <a:rPr lang="sk-SK" b="1" dirty="0" smtClean="0"/>
              <a:t>Izolačné pruhy </a:t>
            </a:r>
            <a:r>
              <a:rPr lang="sk-SK" dirty="0" smtClean="0"/>
              <a:t>(tzv. </a:t>
            </a:r>
            <a:r>
              <a:rPr lang="sk-SK" dirty="0" err="1" smtClean="0"/>
              <a:t>Kienetzove</a:t>
            </a:r>
            <a:r>
              <a:rPr lang="sk-SK" dirty="0" smtClean="0"/>
              <a:t> pásy).</a:t>
            </a:r>
          </a:p>
          <a:p>
            <a:r>
              <a:rPr lang="sk-SK" b="1" dirty="0" smtClean="0"/>
              <a:t>Ochranné pásma líniových stavieb </a:t>
            </a:r>
            <a:r>
              <a:rPr lang="sk-SK" dirty="0" smtClean="0"/>
              <a:t>(</a:t>
            </a:r>
            <a:r>
              <a:rPr lang="pt-BR" dirty="0"/>
              <a:t>§ 27 zákona NR SR č. 70/1998 Z. z. o </a:t>
            </a:r>
            <a:r>
              <a:rPr lang="pt-BR" dirty="0" smtClean="0"/>
              <a:t>energetike</a:t>
            </a:r>
            <a:r>
              <a:rPr lang="sk-SK" dirty="0" smtClean="0"/>
              <a:t>).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Spevňovacie protipožiarne pásy : </a:t>
            </a:r>
            <a:r>
              <a:rPr lang="sk-SK" dirty="0" smtClean="0"/>
              <a:t>priečne </a:t>
            </a:r>
            <a:r>
              <a:rPr lang="sk-SK" dirty="0"/>
              <a:t>prebiehajúce pásy </a:t>
            </a:r>
            <a:r>
              <a:rPr lang="sk-SK" dirty="0" smtClean="0"/>
              <a:t>v poraste </a:t>
            </a:r>
            <a:r>
              <a:rPr lang="sk-SK" dirty="0"/>
              <a:t>so šírkou 20-30 m, tvorené z drevín odolnejších proti ohňu (smrekovec, jaseň, jelša, jarabina, osika), </a:t>
            </a:r>
            <a:r>
              <a:rPr lang="sk-SK" dirty="0" smtClean="0"/>
              <a:t>alebo </a:t>
            </a:r>
            <a:r>
              <a:rPr lang="sk-SK" dirty="0" err="1" smtClean="0"/>
              <a:t>vyvetvovanie</a:t>
            </a:r>
            <a:r>
              <a:rPr lang="sk-SK" dirty="0" smtClean="0"/>
              <a:t> ihličnatých </a:t>
            </a:r>
            <a:r>
              <a:rPr lang="sk-SK" dirty="0"/>
              <a:t>stromov minimálne do výšky 1,5 m. </a:t>
            </a:r>
            <a:endParaRPr lang="sk-SK" dirty="0" smtClean="0"/>
          </a:p>
          <a:p>
            <a:r>
              <a:rPr lang="sk-SK" b="1" dirty="0" smtClean="0"/>
              <a:t>Monitoring prostredia </a:t>
            </a:r>
            <a:r>
              <a:rPr lang="sk-SK" dirty="0" smtClean="0"/>
              <a:t>(protipožiarne hliadky, letecký monitoring, automatizované detekčné systémy).</a:t>
            </a:r>
          </a:p>
          <a:p>
            <a:r>
              <a:rPr lang="sk-SK" b="1" dirty="0" smtClean="0"/>
              <a:t>Požiarna voda.</a:t>
            </a:r>
          </a:p>
          <a:p>
            <a:r>
              <a:rPr lang="sk-SK" b="1" dirty="0" smtClean="0"/>
              <a:t>Zákon č. 543/2002 </a:t>
            </a:r>
            <a:r>
              <a:rPr lang="sk-SK" b="1" dirty="0" err="1" smtClean="0"/>
              <a:t>Z.z</a:t>
            </a:r>
            <a:r>
              <a:rPr lang="sk-SK" b="1" dirty="0" smtClean="0"/>
              <a:t>. o ochrane prírody a krajiny</a:t>
            </a:r>
          </a:p>
          <a:p>
            <a:r>
              <a:rPr lang="sk-SK" b="1" dirty="0" err="1" smtClean="0"/>
              <a:t>Bezzásahové</a:t>
            </a:r>
            <a:r>
              <a:rPr lang="sk-SK" b="1" dirty="0" smtClean="0"/>
              <a:t> pásma lesa</a:t>
            </a:r>
          </a:p>
          <a:p>
            <a:endParaRPr lang="sk-SK" b="1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cxnSp>
        <p:nvCxnSpPr>
          <p:cNvPr id="5" name="Rovná spojnica 4"/>
          <p:cNvCxnSpPr/>
          <p:nvPr/>
        </p:nvCxnSpPr>
        <p:spPr>
          <a:xfrm>
            <a:off x="744583" y="4990011"/>
            <a:ext cx="107115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6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Následky požiaru</a:t>
            </a:r>
            <a:endParaRPr lang="sk-SK" dirty="0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40" y="1935163"/>
            <a:ext cx="8902520" cy="4389437"/>
          </a:xfrm>
        </p:spPr>
      </p:pic>
    </p:spTree>
    <p:extLst>
      <p:ext uri="{BB962C8B-B14F-4D97-AF65-F5344CB8AC3E}">
        <p14:creationId xmlns:p14="http://schemas.microsoft.com/office/powerpoint/2010/main" val="26590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615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Národná prírodná rezervácia </a:t>
            </a:r>
            <a:r>
              <a:rPr lang="sk-SK" b="1" dirty="0" err="1" smtClean="0"/>
              <a:t>Bokšov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 geomorfologického hľadiska patrí do Slovenského Rudohoria – Čierna hora.</a:t>
            </a:r>
          </a:p>
          <a:p>
            <a:r>
              <a:rPr lang="sk-SK" dirty="0" smtClean="0"/>
              <a:t>1954 vzniká Národná prírodná rezervácia </a:t>
            </a:r>
            <a:r>
              <a:rPr lang="sk-SK" dirty="0" err="1" smtClean="0"/>
              <a:t>Bokšov</a:t>
            </a:r>
            <a:r>
              <a:rPr lang="sk-SK" dirty="0" smtClean="0"/>
              <a:t>.</a:t>
            </a:r>
          </a:p>
          <a:p>
            <a:r>
              <a:rPr lang="sk-SK" dirty="0" smtClean="0"/>
              <a:t>Rozloha NPR 146,72 ha.</a:t>
            </a:r>
          </a:p>
          <a:p>
            <a:r>
              <a:rPr lang="sk-SK" dirty="0" smtClean="0"/>
              <a:t>Z drevín najpočetnejšie zastúpený buk 90% ďalej dub, javor, jaseň.</a:t>
            </a:r>
          </a:p>
          <a:p>
            <a:r>
              <a:rPr lang="sk-SK" dirty="0" smtClean="0"/>
              <a:t>Podložie vápenec.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19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122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10972800" cy="4389437"/>
          </a:xfrm>
        </p:spPr>
        <p:txBody>
          <a:bodyPr/>
          <a:lstStyle/>
          <a:p>
            <a:r>
              <a:rPr lang="sk-SK" dirty="0" smtClean="0"/>
              <a:t>Požiarom zasiahnutá plocha 54 ha.</a:t>
            </a:r>
          </a:p>
          <a:p>
            <a:r>
              <a:rPr lang="sk-SK" dirty="0" smtClean="0"/>
              <a:t>Škoda na drevnej hmote 750 000 €.</a:t>
            </a:r>
          </a:p>
          <a:p>
            <a:r>
              <a:rPr lang="sk-SK" dirty="0" smtClean="0"/>
              <a:t>Nevyčísliteľné škody na biotopoch.</a:t>
            </a:r>
          </a:p>
          <a:p>
            <a:r>
              <a:rPr lang="sk-SK" dirty="0" smtClean="0"/>
              <a:t>Ošetrovaný jeden člen DHZO ambulanciou </a:t>
            </a:r>
            <a:r>
              <a:rPr lang="sk-SK" dirty="0" err="1" smtClean="0"/>
              <a:t>HaZZ</a:t>
            </a:r>
            <a:r>
              <a:rPr lang="sk-SK" dirty="0" smtClean="0"/>
              <a:t>.</a:t>
            </a:r>
          </a:p>
          <a:p>
            <a:r>
              <a:rPr lang="sk-SK" dirty="0" smtClean="0"/>
              <a:t>Poškodené a nedohľadané vecné prostriedky (hadice, prúdnice, rozdeľovače,...)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Ponaučenie do budúcnosti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k-SK" b="1" dirty="0" smtClean="0"/>
              <a:t>Od prvého okamihu riešiť:</a:t>
            </a:r>
          </a:p>
          <a:p>
            <a:r>
              <a:rPr lang="sk-SK" dirty="0" smtClean="0"/>
              <a:t>Spôsob dodávky požiarnej vody na požiarisko aj inou alternatívou ako letecky.</a:t>
            </a:r>
          </a:p>
          <a:p>
            <a:r>
              <a:rPr lang="sk-SK" dirty="0" smtClean="0"/>
              <a:t>Zvolávať čo najviac síl a prostriedkov od prvých okamihov požiaru.</a:t>
            </a:r>
          </a:p>
          <a:p>
            <a:r>
              <a:rPr lang="sk-SK" dirty="0" smtClean="0"/>
              <a:t>Potreba </a:t>
            </a:r>
            <a:r>
              <a:rPr lang="sk-SK" dirty="0" err="1" smtClean="0"/>
              <a:t>obhrabania</a:t>
            </a:r>
            <a:r>
              <a:rPr lang="sk-SK" dirty="0" smtClean="0"/>
              <a:t> (ohraničenia) požiariska, vytvárania priesekov najmä pri ihličnatých porastoch. </a:t>
            </a:r>
          </a:p>
          <a:p>
            <a:pPr>
              <a:buNone/>
            </a:pPr>
            <a:r>
              <a:rPr lang="sk-SK" b="1" dirty="0" smtClean="0"/>
              <a:t>Absencia uceleného systému vecných prostriedkov na likvidáciu rozsiahlych požiarov na jednotlivých OR HaZZ: </a:t>
            </a:r>
            <a:r>
              <a:rPr lang="sk-SK" dirty="0" smtClean="0"/>
              <a:t>hadicové prívesné vozíky, čerpadlá, jazierka,...</a:t>
            </a:r>
          </a:p>
          <a:p>
            <a:pPr>
              <a:buNone/>
            </a:pPr>
            <a:r>
              <a:rPr lang="sk-SK" b="1" dirty="0" smtClean="0"/>
              <a:t>Pri denných teplotách vyšších ako 30  ̊C museli príslušníci zasahovať v ťažkom zásahovom odeve – potreba obstarania ľahkých zásahových odevov.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mjr. Ing. Bc. </a:t>
            </a:r>
            <a:r>
              <a:rPr lang="sk-SK" dirty="0" err="1" smtClean="0"/>
              <a:t>et</a:t>
            </a:r>
            <a:r>
              <a:rPr lang="sk-SK" dirty="0" smtClean="0"/>
              <a:t>. Bc. Marek </a:t>
            </a:r>
            <a:r>
              <a:rPr lang="sk-SK" dirty="0" err="1" smtClean="0"/>
              <a:t>Plavčko</a:t>
            </a:r>
            <a:endParaRPr lang="sk-SK" dirty="0" smtClean="0"/>
          </a:p>
          <a:p>
            <a:r>
              <a:rPr lang="sk-SK" dirty="0" smtClean="0"/>
              <a:t>Okresné riaditeľstvo Hasičského a záchranného zboru v Košiciach  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zimny_boksov_a_ru_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78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Charakteristika požiaru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dirty="0" smtClean="0"/>
              <a:t>Zasiahnutých 54 ha lesa.</a:t>
            </a:r>
          </a:p>
          <a:p>
            <a:r>
              <a:rPr lang="sk-SK" dirty="0" smtClean="0"/>
              <a:t>Likvidácia požiaru trvala 12 dní, počas ktorých boli  nasadené všetky Moduly pozemného hasenia:  východ, stred a západ, Letecký útvar MV SR, vrtuľníky OS SR, taktiež príslušníci a technika z KR HaZZ v Košiciach, OR HaZZ v Košiciach, OR HaZZ Košice okolie, OR HaZZ v Rožňave, ZB HaZZ v Humennom, ZB HaZZ v Žiline a 64 DHZO z Košického a Prešovského kraj so 68 kusmi techniky.</a:t>
            </a:r>
          </a:p>
          <a:p>
            <a:r>
              <a:rPr lang="sk-SK" dirty="0" smtClean="0"/>
              <a:t>Pozemný(povrchový) a podzemný (koreňový) druh lesného požiaru.</a:t>
            </a:r>
          </a:p>
          <a:p>
            <a:r>
              <a:rPr lang="sk-SK" dirty="0" smtClean="0"/>
              <a:t>Dopravné vedie dlhšie ako 3000 metrov.</a:t>
            </a:r>
          </a:p>
          <a:p>
            <a:r>
              <a:rPr lang="sk-SK" dirty="0" smtClean="0"/>
              <a:t>Škoda vyčíslená na 750 000 eur.</a:t>
            </a:r>
          </a:p>
          <a:p>
            <a:r>
              <a:rPr lang="sk-SK" dirty="0" smtClean="0"/>
              <a:t>V najkritickejších dňoch zasahovalo viac ako 110 profesionálnych a dobrovoľných hasičov. </a:t>
            </a:r>
          </a:p>
          <a:p>
            <a:r>
              <a:rPr lang="sk-SK" dirty="0" smtClean="0"/>
              <a:t>Vybudovaných 22 jazierok.</a:t>
            </a:r>
          </a:p>
          <a:p>
            <a:r>
              <a:rPr lang="sk-SK" dirty="0" smtClean="0"/>
              <a:t>Záver požiarnotechnickej expertízy –  príčina vzniku požiaru nezistená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425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Spozorovanie a šírenie požiaru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Požiar spozorovaný dňa 20.7.2022 popoludní.</a:t>
            </a:r>
          </a:p>
          <a:p>
            <a:r>
              <a:rPr lang="sk-SK" dirty="0" smtClean="0"/>
              <a:t>Jednotka </a:t>
            </a:r>
            <a:r>
              <a:rPr lang="sk-SK" dirty="0" err="1" smtClean="0"/>
              <a:t>výjazduje</a:t>
            </a:r>
            <a:r>
              <a:rPr lang="sk-SK" dirty="0" smtClean="0"/>
              <a:t> v čase 14:53.</a:t>
            </a:r>
          </a:p>
          <a:p>
            <a:r>
              <a:rPr lang="sk-SK" dirty="0" smtClean="0"/>
              <a:t>Na mieste v čase 15:49.</a:t>
            </a:r>
          </a:p>
          <a:p>
            <a:r>
              <a:rPr lang="sk-SK" dirty="0" smtClean="0"/>
              <a:t>Počas cesty na zásah si veliteľ zásahu vyžiadava </a:t>
            </a:r>
            <a:r>
              <a:rPr lang="sk-SK" dirty="0" err="1" smtClean="0"/>
              <a:t>dron</a:t>
            </a:r>
            <a:r>
              <a:rPr lang="sk-SK" dirty="0" smtClean="0"/>
              <a:t> z KR HaZZ v Prešove.</a:t>
            </a:r>
          </a:p>
          <a:p>
            <a:r>
              <a:rPr lang="sk-SK" dirty="0" smtClean="0"/>
              <a:t>Po zhodnotení vážnosti situácie si VZ v čase 16:40 vyžiadava vrtuľník s „</a:t>
            </a:r>
            <a:r>
              <a:rPr lang="sk-SK" dirty="0" err="1" smtClean="0"/>
              <a:t>bambi</a:t>
            </a:r>
            <a:r>
              <a:rPr lang="sk-SK" dirty="0" smtClean="0"/>
              <a:t>“ vakom.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512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10972800" cy="4389437"/>
          </a:xfrm>
        </p:spPr>
        <p:txBody>
          <a:bodyPr>
            <a:normAutofit/>
          </a:bodyPr>
          <a:lstStyle/>
          <a:p>
            <a:r>
              <a:rPr lang="sk-SK" dirty="0" smtClean="0"/>
              <a:t>Požiar vznikol na </a:t>
            </a:r>
            <a:r>
              <a:rPr lang="sk-SK" dirty="0" err="1" smtClean="0"/>
              <a:t>Bokšovskom</a:t>
            </a:r>
            <a:r>
              <a:rPr lang="sk-SK" dirty="0" smtClean="0"/>
              <a:t> hrebeni a šíril sa pozemne a koreňovým systémom v severozápadnom smere.</a:t>
            </a:r>
          </a:p>
          <a:p>
            <a:r>
              <a:rPr lang="sk-SK" dirty="0" smtClean="0"/>
              <a:t>Rozloha požiariska približne 200m x 50m. </a:t>
            </a:r>
          </a:p>
          <a:p>
            <a:r>
              <a:rPr lang="sk-SK" dirty="0" err="1" smtClean="0"/>
              <a:t>Štvorkolkou</a:t>
            </a:r>
            <a:r>
              <a:rPr lang="sk-SK" dirty="0" smtClean="0"/>
              <a:t> sa dalo dostať asi do vzdialenosti 2 km od požiariska.</a:t>
            </a:r>
          </a:p>
          <a:p>
            <a:r>
              <a:rPr lang="sk-SK" dirty="0" smtClean="0"/>
              <a:t>Príslušníci sa presúvajú s vecnými prostriedkami pešo vo veľmi ťažko-priechodnom teréne.</a:t>
            </a:r>
          </a:p>
          <a:p>
            <a:r>
              <a:rPr lang="sk-SK" dirty="0" smtClean="0"/>
              <a:t>Vrtuľník MVSR vykonal dva zhody v čase 20:40 a 21:05.</a:t>
            </a:r>
          </a:p>
          <a:p>
            <a:r>
              <a:rPr lang="sk-SK" dirty="0" smtClean="0"/>
              <a:t>Po zotmení veliteľ zásahu ukončil činnosť jednotky z dôvodu nulovej viditeľnosti a náročnosti terénu.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94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6248399" cy="685800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PRIEBEH HASEBNÝCH PRÁC</a:t>
            </a:r>
            <a:endParaRPr lang="sk-SK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1. Vytváranie základne na vrchu </a:t>
            </a:r>
            <a:r>
              <a:rPr lang="sk-SK" dirty="0" err="1" smtClean="0"/>
              <a:t>Sokolová</a:t>
            </a:r>
            <a:endParaRPr lang="sk-SK" dirty="0"/>
          </a:p>
        </p:txBody>
      </p:sp>
      <p:sp>
        <p:nvSpPr>
          <p:cNvPr id="7" name="Zástupný objekt pre text 6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2. Letecké hasenie pomocou „</a:t>
            </a:r>
            <a:r>
              <a:rPr lang="sk-SK" dirty="0" err="1" smtClean="0"/>
              <a:t>bambi</a:t>
            </a:r>
            <a:r>
              <a:rPr lang="sk-SK" dirty="0" smtClean="0"/>
              <a:t>“ vakov </a:t>
            </a:r>
            <a:endParaRPr lang="sk-SK" dirty="0"/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" y="2514600"/>
            <a:ext cx="5128684" cy="3846513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89" y="2514600"/>
            <a:ext cx="5904274" cy="3938451"/>
          </a:xfrm>
        </p:spPr>
      </p:pic>
    </p:spTree>
    <p:extLst>
      <p:ext uri="{BB962C8B-B14F-4D97-AF65-F5344CB8AC3E}">
        <p14:creationId xmlns:p14="http://schemas.microsoft.com/office/powerpoint/2010/main" val="21394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1388</TotalTime>
  <Words>1166</Words>
  <Application>Microsoft Office PowerPoint</Application>
  <PresentationFormat>Širokouhlá</PresentationFormat>
  <Paragraphs>143</Paragraphs>
  <Slides>33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8" baseType="lpstr">
      <vt:lpstr>Arial</vt:lpstr>
      <vt:lpstr>Calibri</vt:lpstr>
      <vt:lpstr>Constantia</vt:lpstr>
      <vt:lpstr>Wingdings 2</vt:lpstr>
      <vt:lpstr>Tok</vt:lpstr>
      <vt:lpstr>Požiar lesa v k.ú. obce Malá Lodina</vt:lpstr>
      <vt:lpstr>Štatistika požiarov lesa v SR</vt:lpstr>
      <vt:lpstr>Národná prírodná rezervácia Bokšov</vt:lpstr>
      <vt:lpstr>Prezentácia programu PowerPoint</vt:lpstr>
      <vt:lpstr>Charakteristika požiaru</vt:lpstr>
      <vt:lpstr>Spozorovanie a šírenie požiaru</vt:lpstr>
      <vt:lpstr>Prezentácia programu PowerPoint</vt:lpstr>
      <vt:lpstr>Prezentácia programu PowerPoint</vt:lpstr>
      <vt:lpstr>PRIEBEH HASEBNÝCH PRÁC</vt:lpstr>
      <vt:lpstr>PRIEBEH HASEBNÝCH PRÁC</vt:lpstr>
      <vt:lpstr>Prezentácia programu PowerPoint</vt:lpstr>
      <vt:lpstr>Prezentácia programu PowerPoint</vt:lpstr>
      <vt:lpstr>Prezentácia programu PowerPoint</vt:lpstr>
      <vt:lpstr>Zriadenie riadiaceho štábu</vt:lpstr>
      <vt:lpstr>Prezentácia programu PowerPoint</vt:lpstr>
      <vt:lpstr>Prezentácia programu PowerPoint</vt:lpstr>
      <vt:lpstr>Prezentácia programu PowerPoint</vt:lpstr>
      <vt:lpstr>Doprava požiarnej vody – ZÚ Veľká Lodina</vt:lpstr>
      <vt:lpstr>Prezentácia programu PowerPoint</vt:lpstr>
      <vt:lpstr>Doprava požiarnej vody – ZÚ Veľká Lodina</vt:lpstr>
      <vt:lpstr>Doprava požiarnej vody – ZÚ Veľká Lodina</vt:lpstr>
      <vt:lpstr>Doprava požiarnej vody – ZÚ Ružín</vt:lpstr>
      <vt:lpstr>Lokalizácia a likvidácia</vt:lpstr>
      <vt:lpstr>Faktory ovplyvňujúce rozšírenie požiaru</vt:lpstr>
      <vt:lpstr>Prezentácia programu PowerPoint</vt:lpstr>
      <vt:lpstr>Ochrana pred požiarmi vs. ochrana prírody</vt:lpstr>
      <vt:lpstr>Prezentácia programu PowerPoint</vt:lpstr>
      <vt:lpstr>Následky požiaru</vt:lpstr>
      <vt:lpstr>Prezentácia programu PowerPoint</vt:lpstr>
      <vt:lpstr>Prezentácia programu PowerPoint</vt:lpstr>
      <vt:lpstr>Prezentácia programu PowerPoint</vt:lpstr>
      <vt:lpstr>Ponaučenie do budúcnosti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Požiar lesa v k.ú. obce Malá Lodina</dc:title>
  <dc:creator>Marek Plavčko</dc:creator>
  <cp:lastModifiedBy>Marek Plavčko</cp:lastModifiedBy>
  <cp:revision>78</cp:revision>
  <cp:lastPrinted>2023-05-12T06:09:12Z</cp:lastPrinted>
  <dcterms:created xsi:type="dcterms:W3CDTF">2023-05-10T08:56:07Z</dcterms:created>
  <dcterms:modified xsi:type="dcterms:W3CDTF">2024-04-04T09:03:03Z</dcterms:modified>
</cp:coreProperties>
</file>